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notesMasterIdLst>
    <p:notesMasterId r:id="rId13"/>
  </p:notesMasterIdLst>
  <p:sldIdLst>
    <p:sldId id="256" r:id="rId2"/>
    <p:sldId id="258" r:id="rId3"/>
    <p:sldId id="257" r:id="rId4"/>
    <p:sldId id="260" r:id="rId5"/>
    <p:sldId id="262" r:id="rId6"/>
    <p:sldId id="278" r:id="rId7"/>
    <p:sldId id="272" r:id="rId8"/>
    <p:sldId id="273" r:id="rId9"/>
    <p:sldId id="279" r:id="rId10"/>
    <p:sldId id="266" r:id="rId11"/>
    <p:sldId id="267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B7859"/>
    <a:srgbClr val="A9A5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3" autoAdjust="0"/>
    <p:restoredTop sz="74566" autoAdjust="0"/>
  </p:normalViewPr>
  <p:slideViewPr>
    <p:cSldViewPr snapToGrid="0">
      <p:cViewPr varScale="1">
        <p:scale>
          <a:sx n="121" d="100"/>
          <a:sy n="121" d="100"/>
        </p:scale>
        <p:origin x="104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835AED-64ED-40C6-9A06-ED441AE7C4B7}" type="datetimeFigureOut">
              <a:rPr lang="cs-CZ" smtClean="0"/>
              <a:t>29.10.2019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0FDA84-BA3C-4294-8666-F42C0D72E20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73564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0FDA84-BA3C-4294-8666-F42C0D72E205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46750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0FDA84-BA3C-4294-8666-F42C0D72E205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76433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0FDA84-BA3C-4294-8666-F42C0D72E205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76126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0FDA84-BA3C-4294-8666-F42C0D72E205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37368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0FDA84-BA3C-4294-8666-F42C0D72E205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21780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0FDA84-BA3C-4294-8666-F42C0D72E205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1972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0FDA84-BA3C-4294-8666-F42C0D72E205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86413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0FDA84-BA3C-4294-8666-F42C0D72E205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92750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0FDA84-BA3C-4294-8666-F42C0D72E205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36853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0FDA84-BA3C-4294-8666-F42C0D72E205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52523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0FDA84-BA3C-4294-8666-F42C0D72E205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63764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10/29/2019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10/29/2019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10/29/2019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10/29/2019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10/29/2019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10/29/2019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10/29/2019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10/29/2019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41E2D8-85F7-41FE-8950-5D1C934A90C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t">
            <a:normAutofit/>
          </a:bodyPr>
          <a:lstStyle/>
          <a:p>
            <a:r>
              <a:rPr lang="cs-CZ" sz="3500" dirty="0"/>
              <a:t>VÍCEÚČELOVÉ HŘIŠTĚ V OBCI BUKOVEC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0A8A666-AA9A-4615-811B-41C1362FE4B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DÚR+DSP</a:t>
            </a:r>
          </a:p>
          <a:p>
            <a:r>
              <a:rPr lang="cs-CZ" dirty="0"/>
              <a:t>10/2019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FC45FA4-8B9E-460D-913A-2767F978D6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961" y="4670246"/>
            <a:ext cx="2030581" cy="1033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8123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8E02F8-6103-4302-8D41-590B44461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POSTUP PRACÍ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E84C8F5-CC23-4606-A7C5-81564BA8CD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rozeslání žádostí o vyjádření k PD hřiště</a:t>
            </a:r>
          </a:p>
          <a:p>
            <a:r>
              <a:rPr lang="cs-CZ" dirty="0"/>
              <a:t>zapracování připomínek, zajištění souhlasů majitelů dotčených pozemků</a:t>
            </a:r>
          </a:p>
          <a:p>
            <a:r>
              <a:rPr lang="cs-CZ" dirty="0"/>
              <a:t>podání žádosti o společné povolení na </a:t>
            </a:r>
            <a:r>
              <a:rPr lang="cs-CZ" dirty="0" err="1"/>
              <a:t>MěÚ</a:t>
            </a:r>
            <a:r>
              <a:rPr lang="cs-CZ" dirty="0"/>
              <a:t> Jablunkov (předpoklad 01/2020)</a:t>
            </a:r>
          </a:p>
          <a:p>
            <a:r>
              <a:rPr lang="cs-CZ" dirty="0"/>
              <a:t>vydání stavebního povolení (předpoklad 03/2020)</a:t>
            </a:r>
          </a:p>
          <a:p>
            <a:r>
              <a:rPr lang="cs-CZ" dirty="0"/>
              <a:t>zpracování dokumentace pro provádění stavby (předpoklad 03/2020)</a:t>
            </a:r>
          </a:p>
        </p:txBody>
      </p:sp>
    </p:spTree>
    <p:extLst>
      <p:ext uri="{BB962C8B-B14F-4D97-AF65-F5344CB8AC3E}">
        <p14:creationId xmlns:p14="http://schemas.microsoft.com/office/powerpoint/2010/main" val="34092749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8E02F8-6103-4302-8D41-590B44461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ZÁVĚR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E84C8F5-CC23-4606-A7C5-81564BA8CD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dirty="0"/>
              <a:t>OČEKÁVÁME VAŠE PŘIPOMÍNKY A NÁMĚTY</a:t>
            </a:r>
          </a:p>
          <a:p>
            <a:endParaRPr lang="cs-CZ" dirty="0"/>
          </a:p>
          <a:p>
            <a:pPr marL="0" indent="0" algn="ctr">
              <a:buNone/>
            </a:pPr>
            <a:r>
              <a:rPr lang="cs-CZ" dirty="0"/>
              <a:t>DĚKUJI ZA POZORNOST</a:t>
            </a:r>
          </a:p>
          <a:p>
            <a:pPr marL="0" indent="0" algn="ctr">
              <a:buNone/>
            </a:pPr>
            <a:r>
              <a:rPr lang="cs-CZ" dirty="0"/>
              <a:t>Ing. Roman Čechák</a:t>
            </a:r>
          </a:p>
          <a:p>
            <a:pPr marL="0" indent="0" algn="ctr"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67D8EEEB-9E4E-478C-A689-1402026CE8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1577" y="4951109"/>
            <a:ext cx="2030581" cy="1033639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34F195AA-8BD2-40CF-AD45-468A9F56BF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7667" y="3805428"/>
            <a:ext cx="1133858" cy="43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1239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AB12137F-8E84-405E-9701-9F895132DC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9268" y="957453"/>
            <a:ext cx="7340509" cy="493395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7934DD5-10CE-4E1F-A40D-937F76984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LOKALITA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C111DCC-0E2D-4B0E-BC93-4EA0E67E61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1B191F02-FDD4-4473-923C-A62A378684E6}"/>
              </a:ext>
            </a:extLst>
          </p:cNvPr>
          <p:cNvSpPr/>
          <p:nvPr/>
        </p:nvSpPr>
        <p:spPr>
          <a:xfrm>
            <a:off x="7029472" y="4598036"/>
            <a:ext cx="581891" cy="599704"/>
          </a:xfrm>
          <a:prstGeom prst="ellipse">
            <a:avLst/>
          </a:prstGeom>
          <a:solidFill>
            <a:srgbClr val="A9A57C">
              <a:alpha val="50196"/>
            </a:srgbClr>
          </a:solidFill>
          <a:ln w="38100"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308C4A43-3C1B-417F-8E0D-46A2792737D0}"/>
              </a:ext>
            </a:extLst>
          </p:cNvPr>
          <p:cNvSpPr txBox="1"/>
          <p:nvPr/>
        </p:nvSpPr>
        <p:spPr>
          <a:xfrm>
            <a:off x="6272213" y="4435211"/>
            <a:ext cx="757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tx2"/>
                </a:solidFill>
              </a:rPr>
              <a:t>kostel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B5E798FB-B8A0-4E88-9D6F-005D28934117}"/>
              </a:ext>
            </a:extLst>
          </p:cNvPr>
          <p:cNvSpPr txBox="1"/>
          <p:nvPr/>
        </p:nvSpPr>
        <p:spPr>
          <a:xfrm>
            <a:off x="7400087" y="4372740"/>
            <a:ext cx="968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tx2"/>
                </a:solidFill>
              </a:rPr>
              <a:t>ZŠ a MŠ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DD83981A-B387-4A2E-BB35-E4CA68FE6C27}"/>
              </a:ext>
            </a:extLst>
          </p:cNvPr>
          <p:cNvSpPr txBox="1"/>
          <p:nvPr/>
        </p:nvSpPr>
        <p:spPr>
          <a:xfrm>
            <a:off x="4786812" y="3556819"/>
            <a:ext cx="1303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tx2"/>
                </a:solidFill>
              </a:rPr>
              <a:t>obecní úřad</a:t>
            </a:r>
          </a:p>
        </p:txBody>
      </p:sp>
    </p:spTree>
    <p:extLst>
      <p:ext uri="{BB962C8B-B14F-4D97-AF65-F5344CB8AC3E}">
        <p14:creationId xmlns:p14="http://schemas.microsoft.com/office/powerpoint/2010/main" val="9877743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8E02F8-6103-4302-8D41-590B44461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CÍLE NÁVRHU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E84C8F5-CC23-4606-A7C5-81564BA8CD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VÝSTAVBA MULTIFUNKČNÍHO HŘIŠTĚ S NASVĚTLENÍM</a:t>
            </a:r>
          </a:p>
          <a:p>
            <a:r>
              <a:rPr lang="cs-CZ" dirty="0"/>
              <a:t>VÝSTAVBA BĚŽECKÉ DRÁHY S DOSKOČIŠTĚM</a:t>
            </a:r>
          </a:p>
          <a:p>
            <a:r>
              <a:rPr lang="cs-CZ" dirty="0"/>
              <a:t>VYBUDOVÁNÍ MALÉ TRIBUNY S ČÁSTEČNÝM ZASTŘEŠENÍM</a:t>
            </a:r>
          </a:p>
          <a:p>
            <a:r>
              <a:rPr lang="cs-CZ" dirty="0"/>
              <a:t>KOORDINACE PROJEKTU S EDUKAČNÍM HŘIŠTĚM ZŠ NA DRUHÉ POLOVINĚ POZEMKU</a:t>
            </a:r>
          </a:p>
          <a:p>
            <a:r>
              <a:rPr lang="cs-CZ" dirty="0"/>
              <a:t>KOORDINACE PROJEKTU S PŘIPRAVOVANÝM PARKOVIŠTĚM</a:t>
            </a:r>
          </a:p>
          <a:p>
            <a:r>
              <a:rPr lang="cs-CZ" dirty="0"/>
              <a:t>ZACHYCENÍ DEŠŤOVÉ VODY A JEJÍ VYUŽITÍ PRO ZÁVLAHY V OBLASTI EDUKAČNÍHO HŘIŠTĚ</a:t>
            </a:r>
          </a:p>
          <a:p>
            <a:r>
              <a:rPr lang="cs-CZ" dirty="0"/>
              <a:t>RESPEKTOVAT PROBÍHAJÍCÍ NÁVRH SPLAŠKOVÉ KANALIZACE</a:t>
            </a:r>
          </a:p>
        </p:txBody>
      </p:sp>
    </p:spTree>
    <p:extLst>
      <p:ext uri="{BB962C8B-B14F-4D97-AF65-F5344CB8AC3E}">
        <p14:creationId xmlns:p14="http://schemas.microsoft.com/office/powerpoint/2010/main" val="10276958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8E02F8-6103-4302-8D41-590B44461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HISTORIE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E84C8F5-CC23-4606-A7C5-81564BA8CD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STUDIE</a:t>
            </a:r>
          </a:p>
          <a:p>
            <a:pPr>
              <a:buFontTx/>
              <a:buChar char="-"/>
            </a:pPr>
            <a:r>
              <a:rPr lang="cs-CZ" dirty="0"/>
              <a:t>studie byla zpracována v roce 2015 společností </a:t>
            </a:r>
            <a:r>
              <a:rPr lang="cs-CZ" dirty="0" err="1"/>
              <a:t>nodum</a:t>
            </a:r>
            <a:r>
              <a:rPr lang="cs-CZ" dirty="0"/>
              <a:t> atelier, řešen byl celý pozemek nad ZŠ a tělocvičnou</a:t>
            </a:r>
          </a:p>
          <a:p>
            <a:pPr>
              <a:buFontTx/>
              <a:buChar char="-"/>
            </a:pPr>
            <a:r>
              <a:rPr lang="cs-CZ" dirty="0"/>
              <a:t>v rámci této studie bylo uvažováno s edukačním hřištěm, víceúčelovým hřištěm s běžeckou dráhou i parkovištěm</a:t>
            </a:r>
          </a:p>
          <a:p>
            <a:pPr>
              <a:buFontTx/>
              <a:buChar char="-"/>
            </a:pPr>
            <a:r>
              <a:rPr lang="cs-CZ" dirty="0"/>
              <a:t>na edukační hřiště byla zpracována projektová dokumentace společností </a:t>
            </a:r>
            <a:r>
              <a:rPr lang="cs-CZ" dirty="0" err="1"/>
              <a:t>nodum</a:t>
            </a:r>
            <a:r>
              <a:rPr lang="cs-CZ" dirty="0"/>
              <a:t> atelier a stavba je nyní v realizaci, na parkoviště projektovou dokumentaci zpracovává společnost C2pecap</a:t>
            </a:r>
          </a:p>
          <a:p>
            <a:r>
              <a:rPr lang="cs-CZ" dirty="0"/>
              <a:t>REALIZACE</a:t>
            </a:r>
          </a:p>
          <a:p>
            <a:pPr>
              <a:buFontTx/>
              <a:buChar char="-"/>
            </a:pPr>
            <a:r>
              <a:rPr lang="cs-CZ" dirty="0"/>
              <a:t>stavbu edukačního hřiště realizuje společnost </a:t>
            </a:r>
            <a:r>
              <a:rPr lang="cs-CZ" dirty="0" err="1"/>
              <a:t>Siluette</a:t>
            </a:r>
            <a:r>
              <a:rPr lang="cs-CZ" dirty="0"/>
              <a:t> a </a:t>
            </a:r>
            <a:r>
              <a:rPr lang="cs-CZ" dirty="0" err="1"/>
              <a:t>Yggdrasilmont</a:t>
            </a:r>
            <a:r>
              <a:rPr lang="cs-CZ" dirty="0"/>
              <a:t>, součástí stavby byla i přístavba učebny ZŠ a úpravy uvnitř budovy ZŠ</a:t>
            </a:r>
          </a:p>
          <a:p>
            <a:pPr>
              <a:buFontTx/>
              <a:buChar char="-"/>
            </a:pPr>
            <a:r>
              <a:rPr lang="cs-CZ" dirty="0"/>
              <a:t>stavba je financována z dotačních titulů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73879F5-C31C-44C1-B066-EEB683F892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7699" y="0"/>
            <a:ext cx="9696602" cy="68580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523DD84-FF9D-4173-95EC-C3F5FAFCC0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7699" y="-4572"/>
            <a:ext cx="96966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272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ástupný symbol pro obsah 2">
            <a:extLst>
              <a:ext uri="{FF2B5EF4-FFF2-40B4-BE49-F238E27FC236}">
                <a16:creationId xmlns:a16="http://schemas.microsoft.com/office/drawing/2014/main" id="{5D1C04D2-6B8F-46E0-86A2-0D5CA746BA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864108"/>
            <a:ext cx="7315200" cy="5120640"/>
          </a:xfrm>
        </p:spPr>
        <p:txBody>
          <a:bodyPr/>
          <a:lstStyle/>
          <a:p>
            <a:r>
              <a:rPr lang="cs-CZ" dirty="0"/>
              <a:t>JEDNÁ SE O POMĚRNĚ SLOŽITOU STAVBU, KTERÁ JE KOORDINOVÁNA S JINÝMI PŘIPRAVOVANÝMI PROJEKTY A SOUČASNĚ REAGUJE NA SKUTEČNÉ PROVEDENÍ STAVBY EDUKAČNÍHO HŘIŠTĚ</a:t>
            </a:r>
          </a:p>
          <a:p>
            <a:r>
              <a:rPr lang="cs-CZ" dirty="0"/>
              <a:t>STAVBOU JSOU ŘEŠENY TAKÉ PŘELOŽKY INŽENÝRSKÝCH SÍTÍ S CÍLEM VYČISTIT PROSTOR OD NADZEMNÍHO VEDENÍ</a:t>
            </a:r>
          </a:p>
          <a:p>
            <a:r>
              <a:rPr lang="cs-CZ" dirty="0"/>
              <a:t>SOUBĚŽNĚ BĚŽÍ PŘÍPRAVA SPLAŠKOVÉ KANALIZACE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56D01B8-681C-41AF-9A29-F7E2FDC411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838" y="0"/>
            <a:ext cx="11208962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F7BA931-D60B-4E28-B02F-24AABC244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/>
          <a:lstStyle/>
          <a:p>
            <a:r>
              <a:rPr lang="cs-CZ" dirty="0"/>
              <a:t>CELKOVÉ ŘEŠENÍ</a:t>
            </a:r>
          </a:p>
        </p:txBody>
      </p:sp>
      <p:sp>
        <p:nvSpPr>
          <p:cNvPr id="16" name="Obdélník: se zakulacenými rohy 15">
            <a:extLst>
              <a:ext uri="{FF2B5EF4-FFF2-40B4-BE49-F238E27FC236}">
                <a16:creationId xmlns:a16="http://schemas.microsoft.com/office/drawing/2014/main" id="{11F8F599-EE23-4BE2-AC8B-17484DAFE3C7}"/>
              </a:ext>
            </a:extLst>
          </p:cNvPr>
          <p:cNvSpPr/>
          <p:nvPr/>
        </p:nvSpPr>
        <p:spPr>
          <a:xfrm>
            <a:off x="2309650" y="10044"/>
            <a:ext cx="2404240" cy="1176763"/>
          </a:xfrm>
          <a:prstGeom prst="roundRect">
            <a:avLst/>
          </a:prstGeom>
          <a:solidFill>
            <a:schemeClr val="accent1">
              <a:alpha val="50000"/>
            </a:schemeClr>
          </a:solidFill>
          <a:ln w="28575">
            <a:solidFill>
              <a:srgbClr val="7B78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: se zakulacenými rohy 10">
            <a:extLst>
              <a:ext uri="{FF2B5EF4-FFF2-40B4-BE49-F238E27FC236}">
                <a16:creationId xmlns:a16="http://schemas.microsoft.com/office/drawing/2014/main" id="{E05A58C6-CE47-4F86-9B73-73DD5723853B}"/>
              </a:ext>
            </a:extLst>
          </p:cNvPr>
          <p:cNvSpPr/>
          <p:nvPr/>
        </p:nvSpPr>
        <p:spPr>
          <a:xfrm rot="5226078">
            <a:off x="1370748" y="2923127"/>
            <a:ext cx="2010093" cy="1068377"/>
          </a:xfrm>
          <a:prstGeom prst="roundRect">
            <a:avLst/>
          </a:prstGeom>
          <a:solidFill>
            <a:schemeClr val="accent1">
              <a:alpha val="5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: se zakulacenými rohy 12">
            <a:extLst>
              <a:ext uri="{FF2B5EF4-FFF2-40B4-BE49-F238E27FC236}">
                <a16:creationId xmlns:a16="http://schemas.microsoft.com/office/drawing/2014/main" id="{6EDA4386-49B6-4891-B600-9DC98B5CDD58}"/>
              </a:ext>
            </a:extLst>
          </p:cNvPr>
          <p:cNvSpPr/>
          <p:nvPr/>
        </p:nvSpPr>
        <p:spPr>
          <a:xfrm>
            <a:off x="4893880" y="10044"/>
            <a:ext cx="4328948" cy="399859"/>
          </a:xfrm>
          <a:prstGeom prst="roundRect">
            <a:avLst/>
          </a:prstGeom>
          <a:solidFill>
            <a:schemeClr val="accent1">
              <a:alpha val="50000"/>
            </a:schemeClr>
          </a:solidFill>
          <a:ln w="28575">
            <a:solidFill>
              <a:srgbClr val="7B78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bdélník: se zakulacenými rohy 13">
            <a:extLst>
              <a:ext uri="{FF2B5EF4-FFF2-40B4-BE49-F238E27FC236}">
                <a16:creationId xmlns:a16="http://schemas.microsoft.com/office/drawing/2014/main" id="{AB56DFE4-B91E-4634-81DA-48DF047A16B4}"/>
              </a:ext>
            </a:extLst>
          </p:cNvPr>
          <p:cNvSpPr/>
          <p:nvPr/>
        </p:nvSpPr>
        <p:spPr>
          <a:xfrm>
            <a:off x="6403428" y="2498835"/>
            <a:ext cx="3678619" cy="2915760"/>
          </a:xfrm>
          <a:prstGeom prst="roundRect">
            <a:avLst/>
          </a:prstGeom>
          <a:solidFill>
            <a:schemeClr val="accent1">
              <a:alpha val="50000"/>
            </a:schemeClr>
          </a:solidFill>
          <a:ln w="28575">
            <a:solidFill>
              <a:srgbClr val="7B78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7" name="Přímá spojnice 26">
            <a:extLst>
              <a:ext uri="{FF2B5EF4-FFF2-40B4-BE49-F238E27FC236}">
                <a16:creationId xmlns:a16="http://schemas.microsoft.com/office/drawing/2014/main" id="{512F5980-7103-4F79-BB92-10F670C45F1E}"/>
              </a:ext>
            </a:extLst>
          </p:cNvPr>
          <p:cNvCxnSpPr>
            <a:cxnSpLocks/>
          </p:cNvCxnSpPr>
          <p:nvPr/>
        </p:nvCxnSpPr>
        <p:spPr>
          <a:xfrm flipV="1">
            <a:off x="3996559" y="5003320"/>
            <a:ext cx="3894082" cy="262363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římá spojnice 27">
            <a:extLst>
              <a:ext uri="{FF2B5EF4-FFF2-40B4-BE49-F238E27FC236}">
                <a16:creationId xmlns:a16="http://schemas.microsoft.com/office/drawing/2014/main" id="{3E717E5E-5C47-48E7-B4B3-5128D12FD599}"/>
              </a:ext>
            </a:extLst>
          </p:cNvPr>
          <p:cNvCxnSpPr>
            <a:cxnSpLocks/>
          </p:cNvCxnSpPr>
          <p:nvPr/>
        </p:nvCxnSpPr>
        <p:spPr>
          <a:xfrm flipV="1">
            <a:off x="7890641" y="3153103"/>
            <a:ext cx="2025869" cy="1834452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28">
            <a:extLst>
              <a:ext uri="{FF2B5EF4-FFF2-40B4-BE49-F238E27FC236}">
                <a16:creationId xmlns:a16="http://schemas.microsoft.com/office/drawing/2014/main" id="{204FE882-622D-4600-8A8C-6B534C765F6B}"/>
              </a:ext>
            </a:extLst>
          </p:cNvPr>
          <p:cNvCxnSpPr>
            <a:cxnSpLocks/>
          </p:cNvCxnSpPr>
          <p:nvPr/>
        </p:nvCxnSpPr>
        <p:spPr>
          <a:xfrm flipH="1">
            <a:off x="9892100" y="-15765"/>
            <a:ext cx="420417" cy="3192517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nice 30">
            <a:extLst>
              <a:ext uri="{FF2B5EF4-FFF2-40B4-BE49-F238E27FC236}">
                <a16:creationId xmlns:a16="http://schemas.microsoft.com/office/drawing/2014/main" id="{DA5C9F47-C64A-4E0A-B3A5-DB3DC47F3EE6}"/>
              </a:ext>
            </a:extLst>
          </p:cNvPr>
          <p:cNvCxnSpPr>
            <a:cxnSpLocks/>
          </p:cNvCxnSpPr>
          <p:nvPr/>
        </p:nvCxnSpPr>
        <p:spPr>
          <a:xfrm flipH="1">
            <a:off x="10082047" y="-66278"/>
            <a:ext cx="776451" cy="7047186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32">
            <a:extLst>
              <a:ext uri="{FF2B5EF4-FFF2-40B4-BE49-F238E27FC236}">
                <a16:creationId xmlns:a16="http://schemas.microsoft.com/office/drawing/2014/main" id="{1048B6C2-EB17-4F71-BAE9-7E888C5D2025}"/>
              </a:ext>
            </a:extLst>
          </p:cNvPr>
          <p:cNvCxnSpPr>
            <a:cxnSpLocks/>
          </p:cNvCxnSpPr>
          <p:nvPr/>
        </p:nvCxnSpPr>
        <p:spPr>
          <a:xfrm>
            <a:off x="1551188" y="-94593"/>
            <a:ext cx="558766" cy="7042614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345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1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Zástupný symbol pro obsah 2">
            <a:extLst>
              <a:ext uri="{FF2B5EF4-FFF2-40B4-BE49-F238E27FC236}">
                <a16:creationId xmlns:a16="http://schemas.microsoft.com/office/drawing/2014/main" id="{9610AAFB-342F-48DD-B625-8814B7D4AE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864108"/>
            <a:ext cx="7315200" cy="5120640"/>
          </a:xfrm>
        </p:spPr>
        <p:txBody>
          <a:bodyPr/>
          <a:lstStyle/>
          <a:p>
            <a:r>
              <a:rPr lang="cs-CZ" dirty="0"/>
              <a:t>STAVBA JE ROZDĚLENA DO DESETI STAVEBNÍCH OBJEKTŮ</a:t>
            </a:r>
          </a:p>
          <a:p>
            <a:r>
              <a:rPr lang="cs-CZ" dirty="0"/>
              <a:t>NA PROJEKTOVÉ DOKUMENTACI V SOUČASNÉ DOBĚ PRACUJE CELKEM 7 SPECIALISTŮ NA JEDNOTLIVÉ PROFESE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F7BA931-D60B-4E28-B02F-24AABC244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/>
          <a:lstStyle/>
          <a:p>
            <a:r>
              <a:rPr lang="cs-CZ" dirty="0"/>
              <a:t>STAVEBNÍ OBJEKTY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56D01B8-681C-41AF-9A29-F7E2FDC411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838" y="0"/>
            <a:ext cx="11208962" cy="6858000"/>
          </a:xfrm>
          <a:prstGeom prst="rect">
            <a:avLst/>
          </a:prstGeom>
        </p:spPr>
      </p:pic>
      <p:sp>
        <p:nvSpPr>
          <p:cNvPr id="16" name="Obdélník: se zakulacenými rohy 15">
            <a:extLst>
              <a:ext uri="{FF2B5EF4-FFF2-40B4-BE49-F238E27FC236}">
                <a16:creationId xmlns:a16="http://schemas.microsoft.com/office/drawing/2014/main" id="{11F8F599-EE23-4BE2-AC8B-17484DAFE3C7}"/>
              </a:ext>
            </a:extLst>
          </p:cNvPr>
          <p:cNvSpPr/>
          <p:nvPr/>
        </p:nvSpPr>
        <p:spPr>
          <a:xfrm>
            <a:off x="2935014" y="2564722"/>
            <a:ext cx="3160985" cy="2511775"/>
          </a:xfrm>
          <a:prstGeom prst="roundRect">
            <a:avLst/>
          </a:prstGeom>
          <a:solidFill>
            <a:schemeClr val="accent1">
              <a:alpha val="50000"/>
            </a:schemeClr>
          </a:solidFill>
          <a:ln w="28575">
            <a:solidFill>
              <a:srgbClr val="7B78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: se zakulacenými rohy 12">
            <a:extLst>
              <a:ext uri="{FF2B5EF4-FFF2-40B4-BE49-F238E27FC236}">
                <a16:creationId xmlns:a16="http://schemas.microsoft.com/office/drawing/2014/main" id="{6EDA4386-49B6-4891-B600-9DC98B5CDD58}"/>
              </a:ext>
            </a:extLst>
          </p:cNvPr>
          <p:cNvSpPr/>
          <p:nvPr/>
        </p:nvSpPr>
        <p:spPr>
          <a:xfrm>
            <a:off x="2531873" y="4493172"/>
            <a:ext cx="320370" cy="630621"/>
          </a:xfrm>
          <a:prstGeom prst="roundRect">
            <a:avLst/>
          </a:prstGeom>
          <a:solidFill>
            <a:schemeClr val="accent1">
              <a:alpha val="50000"/>
            </a:schemeClr>
          </a:solidFill>
          <a:ln w="28575">
            <a:solidFill>
              <a:srgbClr val="7B78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58C355C2-7E2D-4D29-9D45-34BDB56E5A93}"/>
              </a:ext>
            </a:extLst>
          </p:cNvPr>
          <p:cNvCxnSpPr>
            <a:cxnSpLocks/>
          </p:cNvCxnSpPr>
          <p:nvPr/>
        </p:nvCxnSpPr>
        <p:spPr>
          <a:xfrm flipV="1">
            <a:off x="2878235" y="5076497"/>
            <a:ext cx="3289954" cy="1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>
            <a:extLst>
              <a:ext uri="{FF2B5EF4-FFF2-40B4-BE49-F238E27FC236}">
                <a16:creationId xmlns:a16="http://schemas.microsoft.com/office/drawing/2014/main" id="{97695BEC-6AD1-433B-857A-C4E7CF8E5A71}"/>
              </a:ext>
            </a:extLst>
          </p:cNvPr>
          <p:cNvCxnSpPr>
            <a:cxnSpLocks/>
          </p:cNvCxnSpPr>
          <p:nvPr/>
        </p:nvCxnSpPr>
        <p:spPr>
          <a:xfrm flipV="1">
            <a:off x="2850929" y="2564721"/>
            <a:ext cx="11895" cy="2556199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22">
            <a:extLst>
              <a:ext uri="{FF2B5EF4-FFF2-40B4-BE49-F238E27FC236}">
                <a16:creationId xmlns:a16="http://schemas.microsoft.com/office/drawing/2014/main" id="{FA3A1E39-A3B3-4AF2-83EC-CE7669BCE4B1}"/>
              </a:ext>
            </a:extLst>
          </p:cNvPr>
          <p:cNvCxnSpPr>
            <a:cxnSpLocks/>
          </p:cNvCxnSpPr>
          <p:nvPr/>
        </p:nvCxnSpPr>
        <p:spPr>
          <a:xfrm>
            <a:off x="6152778" y="2548612"/>
            <a:ext cx="0" cy="2527885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nice 26">
            <a:extLst>
              <a:ext uri="{FF2B5EF4-FFF2-40B4-BE49-F238E27FC236}">
                <a16:creationId xmlns:a16="http://schemas.microsoft.com/office/drawing/2014/main" id="{512F5980-7103-4F79-BB92-10F670C45F1E}"/>
              </a:ext>
            </a:extLst>
          </p:cNvPr>
          <p:cNvCxnSpPr>
            <a:cxnSpLocks/>
          </p:cNvCxnSpPr>
          <p:nvPr/>
        </p:nvCxnSpPr>
        <p:spPr>
          <a:xfrm>
            <a:off x="2017988" y="2533750"/>
            <a:ext cx="4150201" cy="30971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28">
            <a:extLst>
              <a:ext uri="{FF2B5EF4-FFF2-40B4-BE49-F238E27FC236}">
                <a16:creationId xmlns:a16="http://schemas.microsoft.com/office/drawing/2014/main" id="{204FE882-622D-4600-8A8C-6B534C765F6B}"/>
              </a:ext>
            </a:extLst>
          </p:cNvPr>
          <p:cNvCxnSpPr>
            <a:cxnSpLocks/>
          </p:cNvCxnSpPr>
          <p:nvPr/>
        </p:nvCxnSpPr>
        <p:spPr>
          <a:xfrm>
            <a:off x="1949672" y="914680"/>
            <a:ext cx="68317" cy="1633932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bdélník: se zakulacenými rohy 16">
            <a:extLst>
              <a:ext uri="{FF2B5EF4-FFF2-40B4-BE49-F238E27FC236}">
                <a16:creationId xmlns:a16="http://schemas.microsoft.com/office/drawing/2014/main" id="{B5BD858E-C2CA-454B-B89A-D1B48B3C1E39}"/>
              </a:ext>
            </a:extLst>
          </p:cNvPr>
          <p:cNvSpPr/>
          <p:nvPr/>
        </p:nvSpPr>
        <p:spPr>
          <a:xfrm>
            <a:off x="2017988" y="2043772"/>
            <a:ext cx="7796046" cy="444355"/>
          </a:xfrm>
          <a:prstGeom prst="roundRect">
            <a:avLst/>
          </a:prstGeom>
          <a:solidFill>
            <a:schemeClr val="accent1">
              <a:alpha val="50000"/>
            </a:schemeClr>
          </a:solidFill>
          <a:ln w="28575">
            <a:solidFill>
              <a:srgbClr val="7B78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bdélník: se zakulacenými rohy 17">
            <a:extLst>
              <a:ext uri="{FF2B5EF4-FFF2-40B4-BE49-F238E27FC236}">
                <a16:creationId xmlns:a16="http://schemas.microsoft.com/office/drawing/2014/main" id="{A3153BF5-3F71-413B-86DB-CA317B59E19E}"/>
              </a:ext>
            </a:extLst>
          </p:cNvPr>
          <p:cNvSpPr/>
          <p:nvPr/>
        </p:nvSpPr>
        <p:spPr>
          <a:xfrm>
            <a:off x="8555695" y="4825898"/>
            <a:ext cx="3521233" cy="19797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7B78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7CD48476-E7F8-4497-B3A1-96EE18DBD2C0}"/>
              </a:ext>
            </a:extLst>
          </p:cNvPr>
          <p:cNvSpPr txBox="1"/>
          <p:nvPr/>
        </p:nvSpPr>
        <p:spPr>
          <a:xfrm>
            <a:off x="8756896" y="4872937"/>
            <a:ext cx="334546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solidFill>
                  <a:schemeClr val="accent1"/>
                </a:solidFill>
              </a:rPr>
              <a:t>SO101 VÍCEÚČELOVÉ HŘIŠTĚ</a:t>
            </a:r>
          </a:p>
          <a:p>
            <a:r>
              <a:rPr lang="cs-CZ" sz="1200" dirty="0">
                <a:solidFill>
                  <a:schemeClr val="accent1"/>
                </a:solidFill>
              </a:rPr>
              <a:t>SO201 OPĚRNÉ ZDI</a:t>
            </a:r>
          </a:p>
          <a:p>
            <a:r>
              <a:rPr lang="cs-CZ" sz="1200" dirty="0">
                <a:solidFill>
                  <a:schemeClr val="accent1"/>
                </a:solidFill>
              </a:rPr>
              <a:t>SO301 ODVODNĚNÍ</a:t>
            </a:r>
          </a:p>
          <a:p>
            <a:r>
              <a:rPr lang="cs-CZ" sz="1200" dirty="0">
                <a:solidFill>
                  <a:schemeClr val="accent1"/>
                </a:solidFill>
              </a:rPr>
              <a:t>SO351 PŘELOŽKY VODOVODNÍCH PŘÍPOJEK</a:t>
            </a:r>
          </a:p>
          <a:p>
            <a:r>
              <a:rPr lang="cs-CZ" sz="1200" dirty="0">
                <a:solidFill>
                  <a:schemeClr val="accent1"/>
                </a:solidFill>
              </a:rPr>
              <a:t>SO352 ROZVODY ZÁVLAHOVÉHO SYSTÉMU</a:t>
            </a:r>
          </a:p>
          <a:p>
            <a:r>
              <a:rPr lang="cs-CZ" sz="1200" dirty="0">
                <a:solidFill>
                  <a:schemeClr val="accent1"/>
                </a:solidFill>
              </a:rPr>
              <a:t>SO451 OSVĚTLENÍ HŘIŠTĚ</a:t>
            </a:r>
          </a:p>
          <a:p>
            <a:r>
              <a:rPr lang="cs-CZ" sz="1200" dirty="0">
                <a:solidFill>
                  <a:schemeClr val="accent1"/>
                </a:solidFill>
              </a:rPr>
              <a:t>SO452 PŘELOŽKA VEŘEJNÉHO OSVĚTLENÍ</a:t>
            </a:r>
          </a:p>
          <a:p>
            <a:r>
              <a:rPr lang="cs-CZ" sz="1200" dirty="0">
                <a:solidFill>
                  <a:schemeClr val="accent1"/>
                </a:solidFill>
              </a:rPr>
              <a:t>SO461 PŘELOŽKA SDĚLOVACÍHO VEDENÍ CETIN</a:t>
            </a:r>
          </a:p>
          <a:p>
            <a:r>
              <a:rPr lang="cs-CZ" sz="1200" dirty="0">
                <a:solidFill>
                  <a:schemeClr val="accent1"/>
                </a:solidFill>
              </a:rPr>
              <a:t>SO701 ZASTŘEŠENÍ TRIBUNY</a:t>
            </a:r>
          </a:p>
          <a:p>
            <a:r>
              <a:rPr lang="cs-CZ" sz="1200" dirty="0">
                <a:solidFill>
                  <a:schemeClr val="accent1"/>
                </a:solidFill>
              </a:rPr>
              <a:t>SO801 VEGETAČNÍ ÚPRAVY</a:t>
            </a:r>
          </a:p>
        </p:txBody>
      </p:sp>
      <p:cxnSp>
        <p:nvCxnSpPr>
          <p:cNvPr id="30" name="Přímá spojnice 29">
            <a:extLst>
              <a:ext uri="{FF2B5EF4-FFF2-40B4-BE49-F238E27FC236}">
                <a16:creationId xmlns:a16="http://schemas.microsoft.com/office/drawing/2014/main" id="{DEFF7264-1102-46BE-90C7-E8055F83540C}"/>
              </a:ext>
            </a:extLst>
          </p:cNvPr>
          <p:cNvCxnSpPr>
            <a:cxnSpLocks/>
          </p:cNvCxnSpPr>
          <p:nvPr/>
        </p:nvCxnSpPr>
        <p:spPr>
          <a:xfrm flipV="1">
            <a:off x="1871825" y="1885228"/>
            <a:ext cx="2549109" cy="2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nice 31">
            <a:extLst>
              <a:ext uri="{FF2B5EF4-FFF2-40B4-BE49-F238E27FC236}">
                <a16:creationId xmlns:a16="http://schemas.microsoft.com/office/drawing/2014/main" id="{C8DE687C-BDC7-4F16-883D-83EDDA1BB970}"/>
              </a:ext>
            </a:extLst>
          </p:cNvPr>
          <p:cNvCxnSpPr>
            <a:cxnSpLocks/>
          </p:cNvCxnSpPr>
          <p:nvPr/>
        </p:nvCxnSpPr>
        <p:spPr>
          <a:xfrm flipV="1">
            <a:off x="4420934" y="1885228"/>
            <a:ext cx="0" cy="3044325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Přímá spojnice 33">
            <a:extLst>
              <a:ext uri="{FF2B5EF4-FFF2-40B4-BE49-F238E27FC236}">
                <a16:creationId xmlns:a16="http://schemas.microsoft.com/office/drawing/2014/main" id="{75972E68-4AA1-4528-A107-5355EC4FFA42}"/>
              </a:ext>
            </a:extLst>
          </p:cNvPr>
          <p:cNvCxnSpPr>
            <a:cxnSpLocks/>
          </p:cNvCxnSpPr>
          <p:nvPr/>
        </p:nvCxnSpPr>
        <p:spPr>
          <a:xfrm>
            <a:off x="2133600" y="1862839"/>
            <a:ext cx="430242" cy="334997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Přímá spojnice 34">
            <a:extLst>
              <a:ext uri="{FF2B5EF4-FFF2-40B4-BE49-F238E27FC236}">
                <a16:creationId xmlns:a16="http://schemas.microsoft.com/office/drawing/2014/main" id="{E988FB89-CC11-4004-97A3-6DBD8328EEC2}"/>
              </a:ext>
            </a:extLst>
          </p:cNvPr>
          <p:cNvCxnSpPr>
            <a:cxnSpLocks/>
          </p:cNvCxnSpPr>
          <p:nvPr/>
        </p:nvCxnSpPr>
        <p:spPr>
          <a:xfrm>
            <a:off x="2133600" y="5211448"/>
            <a:ext cx="3817979" cy="11993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Přímá spojnice 39">
            <a:extLst>
              <a:ext uri="{FF2B5EF4-FFF2-40B4-BE49-F238E27FC236}">
                <a16:creationId xmlns:a16="http://schemas.microsoft.com/office/drawing/2014/main" id="{62B89C0C-CE9C-4D79-9DB5-F1CACB24A029}"/>
              </a:ext>
            </a:extLst>
          </p:cNvPr>
          <p:cNvCxnSpPr>
            <a:cxnSpLocks/>
          </p:cNvCxnSpPr>
          <p:nvPr/>
        </p:nvCxnSpPr>
        <p:spPr>
          <a:xfrm flipV="1">
            <a:off x="4523212" y="1847656"/>
            <a:ext cx="486938" cy="35018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Přímá spojnice 40">
            <a:extLst>
              <a:ext uri="{FF2B5EF4-FFF2-40B4-BE49-F238E27FC236}">
                <a16:creationId xmlns:a16="http://schemas.microsoft.com/office/drawing/2014/main" id="{95F9AEC1-399D-47FC-8897-8AE78DF8FF65}"/>
              </a:ext>
            </a:extLst>
          </p:cNvPr>
          <p:cNvCxnSpPr>
            <a:cxnSpLocks/>
          </p:cNvCxnSpPr>
          <p:nvPr/>
        </p:nvCxnSpPr>
        <p:spPr>
          <a:xfrm>
            <a:off x="2521292" y="2197836"/>
            <a:ext cx="2045739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Přímá spojnice 43">
            <a:extLst>
              <a:ext uri="{FF2B5EF4-FFF2-40B4-BE49-F238E27FC236}">
                <a16:creationId xmlns:a16="http://schemas.microsoft.com/office/drawing/2014/main" id="{8345852A-6018-475D-A9EA-4AF52731A379}"/>
              </a:ext>
            </a:extLst>
          </p:cNvPr>
          <p:cNvCxnSpPr>
            <a:cxnSpLocks/>
          </p:cNvCxnSpPr>
          <p:nvPr/>
        </p:nvCxnSpPr>
        <p:spPr>
          <a:xfrm>
            <a:off x="1785801" y="1885228"/>
            <a:ext cx="376542" cy="3332216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Přímá spojnice 46">
            <a:extLst>
              <a:ext uri="{FF2B5EF4-FFF2-40B4-BE49-F238E27FC236}">
                <a16:creationId xmlns:a16="http://schemas.microsoft.com/office/drawing/2014/main" id="{26FF32B1-5BE4-4FEC-8C31-F103CCD04D85}"/>
              </a:ext>
            </a:extLst>
          </p:cNvPr>
          <p:cNvCxnSpPr>
            <a:cxnSpLocks/>
          </p:cNvCxnSpPr>
          <p:nvPr/>
        </p:nvCxnSpPr>
        <p:spPr>
          <a:xfrm>
            <a:off x="3467100" y="1847656"/>
            <a:ext cx="6186281" cy="37572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Přímá spojnice 48">
            <a:extLst>
              <a:ext uri="{FF2B5EF4-FFF2-40B4-BE49-F238E27FC236}">
                <a16:creationId xmlns:a16="http://schemas.microsoft.com/office/drawing/2014/main" id="{8DFB878F-41B9-446F-A936-B1F3B19B780F}"/>
              </a:ext>
            </a:extLst>
          </p:cNvPr>
          <p:cNvCxnSpPr>
            <a:cxnSpLocks/>
          </p:cNvCxnSpPr>
          <p:nvPr/>
        </p:nvCxnSpPr>
        <p:spPr>
          <a:xfrm>
            <a:off x="7248525" y="1847656"/>
            <a:ext cx="233156" cy="181703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Přímá spojnice 50">
            <a:extLst>
              <a:ext uri="{FF2B5EF4-FFF2-40B4-BE49-F238E27FC236}">
                <a16:creationId xmlns:a16="http://schemas.microsoft.com/office/drawing/2014/main" id="{FE688421-2A3E-4558-B290-87E2C33DB525}"/>
              </a:ext>
            </a:extLst>
          </p:cNvPr>
          <p:cNvCxnSpPr>
            <a:cxnSpLocks/>
          </p:cNvCxnSpPr>
          <p:nvPr/>
        </p:nvCxnSpPr>
        <p:spPr>
          <a:xfrm>
            <a:off x="9653381" y="1885228"/>
            <a:ext cx="160653" cy="2208083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Přímá spojnice 52">
            <a:extLst>
              <a:ext uri="{FF2B5EF4-FFF2-40B4-BE49-F238E27FC236}">
                <a16:creationId xmlns:a16="http://schemas.microsoft.com/office/drawing/2014/main" id="{07A64F2D-A23D-4474-9A17-7BF6A9293749}"/>
              </a:ext>
            </a:extLst>
          </p:cNvPr>
          <p:cNvCxnSpPr>
            <a:cxnSpLocks/>
          </p:cNvCxnSpPr>
          <p:nvPr/>
        </p:nvCxnSpPr>
        <p:spPr>
          <a:xfrm flipH="1">
            <a:off x="8881183" y="4093311"/>
            <a:ext cx="778944" cy="783889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Přímá spojnice 55">
            <a:extLst>
              <a:ext uri="{FF2B5EF4-FFF2-40B4-BE49-F238E27FC236}">
                <a16:creationId xmlns:a16="http://schemas.microsoft.com/office/drawing/2014/main" id="{E2109EC3-7DB5-46B5-A535-8CA8BC5F22AF}"/>
              </a:ext>
            </a:extLst>
          </p:cNvPr>
          <p:cNvCxnSpPr>
            <a:cxnSpLocks/>
          </p:cNvCxnSpPr>
          <p:nvPr/>
        </p:nvCxnSpPr>
        <p:spPr>
          <a:xfrm>
            <a:off x="9460252" y="1657350"/>
            <a:ext cx="216113" cy="2435961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Přímá spojnice 58">
            <a:extLst>
              <a:ext uri="{FF2B5EF4-FFF2-40B4-BE49-F238E27FC236}">
                <a16:creationId xmlns:a16="http://schemas.microsoft.com/office/drawing/2014/main" id="{B2CEF2DC-8E39-41CB-9CDD-9B571F782642}"/>
              </a:ext>
            </a:extLst>
          </p:cNvPr>
          <p:cNvCxnSpPr>
            <a:cxnSpLocks/>
          </p:cNvCxnSpPr>
          <p:nvPr/>
        </p:nvCxnSpPr>
        <p:spPr>
          <a:xfrm>
            <a:off x="9188780" y="1514475"/>
            <a:ext cx="286883" cy="142875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Přímá spojnice 61">
            <a:extLst>
              <a:ext uri="{FF2B5EF4-FFF2-40B4-BE49-F238E27FC236}">
                <a16:creationId xmlns:a16="http://schemas.microsoft.com/office/drawing/2014/main" id="{0EAD2E75-2EDD-4CEE-97A8-39912CD29B89}"/>
              </a:ext>
            </a:extLst>
          </p:cNvPr>
          <p:cNvCxnSpPr>
            <a:cxnSpLocks/>
          </p:cNvCxnSpPr>
          <p:nvPr/>
        </p:nvCxnSpPr>
        <p:spPr>
          <a:xfrm flipH="1">
            <a:off x="10016727" y="52352"/>
            <a:ext cx="689373" cy="4873552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Obdélník: se zakulacenými rohy 63">
            <a:extLst>
              <a:ext uri="{FF2B5EF4-FFF2-40B4-BE49-F238E27FC236}">
                <a16:creationId xmlns:a16="http://schemas.microsoft.com/office/drawing/2014/main" id="{8EDAFFCE-858D-408B-AACF-5D38E393426B}"/>
              </a:ext>
            </a:extLst>
          </p:cNvPr>
          <p:cNvSpPr/>
          <p:nvPr/>
        </p:nvSpPr>
        <p:spPr>
          <a:xfrm>
            <a:off x="2918776" y="4493172"/>
            <a:ext cx="3160985" cy="554472"/>
          </a:xfrm>
          <a:prstGeom prst="roundRect">
            <a:avLst/>
          </a:prstGeom>
          <a:solidFill>
            <a:schemeClr val="accent1">
              <a:alpha val="50000"/>
            </a:schemeClr>
          </a:solidFill>
          <a:ln w="28575">
            <a:solidFill>
              <a:srgbClr val="7B78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6" name="Ovál 65">
            <a:extLst>
              <a:ext uri="{FF2B5EF4-FFF2-40B4-BE49-F238E27FC236}">
                <a16:creationId xmlns:a16="http://schemas.microsoft.com/office/drawing/2014/main" id="{A99844A2-789C-46AE-951B-14CE07B31C85}"/>
              </a:ext>
            </a:extLst>
          </p:cNvPr>
          <p:cNvSpPr/>
          <p:nvPr/>
        </p:nvSpPr>
        <p:spPr>
          <a:xfrm>
            <a:off x="2618895" y="4094730"/>
            <a:ext cx="390525" cy="3905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7" name="Ovál 66">
            <a:extLst>
              <a:ext uri="{FF2B5EF4-FFF2-40B4-BE49-F238E27FC236}">
                <a16:creationId xmlns:a16="http://schemas.microsoft.com/office/drawing/2014/main" id="{A14EB5EF-A341-42DC-94AE-DE8F5925C787}"/>
              </a:ext>
            </a:extLst>
          </p:cNvPr>
          <p:cNvSpPr/>
          <p:nvPr/>
        </p:nvSpPr>
        <p:spPr>
          <a:xfrm>
            <a:off x="2618895" y="2353349"/>
            <a:ext cx="390525" cy="3905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8" name="Ovál 67">
            <a:extLst>
              <a:ext uri="{FF2B5EF4-FFF2-40B4-BE49-F238E27FC236}">
                <a16:creationId xmlns:a16="http://schemas.microsoft.com/office/drawing/2014/main" id="{337AC9E1-C35E-4CBB-B377-3966F4C88B79}"/>
              </a:ext>
            </a:extLst>
          </p:cNvPr>
          <p:cNvSpPr/>
          <p:nvPr/>
        </p:nvSpPr>
        <p:spPr>
          <a:xfrm>
            <a:off x="5961452" y="4116698"/>
            <a:ext cx="390525" cy="3905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9" name="Ovál 68">
            <a:extLst>
              <a:ext uri="{FF2B5EF4-FFF2-40B4-BE49-F238E27FC236}">
                <a16:creationId xmlns:a16="http://schemas.microsoft.com/office/drawing/2014/main" id="{97818CFE-85FC-4FD5-9309-F16AEEAB41F7}"/>
              </a:ext>
            </a:extLst>
          </p:cNvPr>
          <p:cNvSpPr/>
          <p:nvPr/>
        </p:nvSpPr>
        <p:spPr>
          <a:xfrm>
            <a:off x="5972926" y="2345919"/>
            <a:ext cx="390525" cy="3905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0" name="Ovál 69">
            <a:extLst>
              <a:ext uri="{FF2B5EF4-FFF2-40B4-BE49-F238E27FC236}">
                <a16:creationId xmlns:a16="http://schemas.microsoft.com/office/drawing/2014/main" id="{8AEA5F82-7E84-40DF-9094-3CE52F8F7086}"/>
              </a:ext>
            </a:extLst>
          </p:cNvPr>
          <p:cNvSpPr/>
          <p:nvPr/>
        </p:nvSpPr>
        <p:spPr>
          <a:xfrm>
            <a:off x="2502705" y="4657119"/>
            <a:ext cx="390525" cy="3905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1" name="Ovál 70">
            <a:extLst>
              <a:ext uri="{FF2B5EF4-FFF2-40B4-BE49-F238E27FC236}">
                <a16:creationId xmlns:a16="http://schemas.microsoft.com/office/drawing/2014/main" id="{74E44CFF-B4CC-4C5F-B83D-80C066E770A2}"/>
              </a:ext>
            </a:extLst>
          </p:cNvPr>
          <p:cNvSpPr/>
          <p:nvPr/>
        </p:nvSpPr>
        <p:spPr>
          <a:xfrm>
            <a:off x="6464047" y="2275112"/>
            <a:ext cx="390525" cy="3905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2" name="Šipka: doprava 71">
            <a:extLst>
              <a:ext uri="{FF2B5EF4-FFF2-40B4-BE49-F238E27FC236}">
                <a16:creationId xmlns:a16="http://schemas.microsoft.com/office/drawing/2014/main" id="{E9B004A1-8899-4F95-AE5F-D3A8B6C83338}"/>
              </a:ext>
            </a:extLst>
          </p:cNvPr>
          <p:cNvSpPr/>
          <p:nvPr/>
        </p:nvSpPr>
        <p:spPr>
          <a:xfrm rot="16200000">
            <a:off x="3747770" y="4542352"/>
            <a:ext cx="581506" cy="3962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3" name="Šipka: doprava 72">
            <a:extLst>
              <a:ext uri="{FF2B5EF4-FFF2-40B4-BE49-F238E27FC236}">
                <a16:creationId xmlns:a16="http://schemas.microsoft.com/office/drawing/2014/main" id="{3A994D1D-C766-49A5-8DC6-21A0D65298AF}"/>
              </a:ext>
            </a:extLst>
          </p:cNvPr>
          <p:cNvSpPr/>
          <p:nvPr/>
        </p:nvSpPr>
        <p:spPr>
          <a:xfrm>
            <a:off x="4246657" y="5137761"/>
            <a:ext cx="581506" cy="3962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4" name="Šipka: doprava 73">
            <a:extLst>
              <a:ext uri="{FF2B5EF4-FFF2-40B4-BE49-F238E27FC236}">
                <a16:creationId xmlns:a16="http://schemas.microsoft.com/office/drawing/2014/main" id="{90BD1AB3-8250-4962-BCC7-E56B38C8E08E}"/>
              </a:ext>
            </a:extLst>
          </p:cNvPr>
          <p:cNvSpPr/>
          <p:nvPr/>
        </p:nvSpPr>
        <p:spPr>
          <a:xfrm rot="10800000">
            <a:off x="6298692" y="3011134"/>
            <a:ext cx="581506" cy="3962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5" name="Šipka: doprava 74">
            <a:extLst>
              <a:ext uri="{FF2B5EF4-FFF2-40B4-BE49-F238E27FC236}">
                <a16:creationId xmlns:a16="http://schemas.microsoft.com/office/drawing/2014/main" id="{09346C68-756C-4BDB-9A81-89909486B8A4}"/>
              </a:ext>
            </a:extLst>
          </p:cNvPr>
          <p:cNvSpPr/>
          <p:nvPr/>
        </p:nvSpPr>
        <p:spPr>
          <a:xfrm rot="10800000">
            <a:off x="10244408" y="2289999"/>
            <a:ext cx="581506" cy="3962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6" name="Šipka: doprava 75">
            <a:extLst>
              <a:ext uri="{FF2B5EF4-FFF2-40B4-BE49-F238E27FC236}">
                <a16:creationId xmlns:a16="http://schemas.microsoft.com/office/drawing/2014/main" id="{D3D71676-E5B3-4A9F-B24A-AE0CEF2D92A1}"/>
              </a:ext>
            </a:extLst>
          </p:cNvPr>
          <p:cNvSpPr/>
          <p:nvPr/>
        </p:nvSpPr>
        <p:spPr>
          <a:xfrm rot="5973973">
            <a:off x="9951574" y="1302300"/>
            <a:ext cx="581506" cy="3962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7" name="Šipka: doprava 76">
            <a:extLst>
              <a:ext uri="{FF2B5EF4-FFF2-40B4-BE49-F238E27FC236}">
                <a16:creationId xmlns:a16="http://schemas.microsoft.com/office/drawing/2014/main" id="{C61AF567-275C-4B5B-8D1E-821298C8A67A}"/>
              </a:ext>
            </a:extLst>
          </p:cNvPr>
          <p:cNvSpPr/>
          <p:nvPr/>
        </p:nvSpPr>
        <p:spPr>
          <a:xfrm>
            <a:off x="1266820" y="765765"/>
            <a:ext cx="581506" cy="3962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8" name="Šipka: doprava 77">
            <a:extLst>
              <a:ext uri="{FF2B5EF4-FFF2-40B4-BE49-F238E27FC236}">
                <a16:creationId xmlns:a16="http://schemas.microsoft.com/office/drawing/2014/main" id="{5FFA72DC-549B-4A1D-A9FE-02370A972D47}"/>
              </a:ext>
            </a:extLst>
          </p:cNvPr>
          <p:cNvSpPr/>
          <p:nvPr/>
        </p:nvSpPr>
        <p:spPr>
          <a:xfrm>
            <a:off x="2140192" y="3867711"/>
            <a:ext cx="581506" cy="3962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87630EE-E4B5-4F02-906C-2BDDFA18BD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18174"/>
            <a:ext cx="12192000" cy="542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686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3" grpId="0" animBg="1"/>
      <p:bldP spid="17" grpId="0" animBg="1"/>
      <p:bldP spid="18" grpId="0" animBg="1"/>
      <p:bldP spid="3" grpId="0"/>
      <p:bldP spid="64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Zástupný symbol pro obsah 2">
            <a:extLst>
              <a:ext uri="{FF2B5EF4-FFF2-40B4-BE49-F238E27FC236}">
                <a16:creationId xmlns:a16="http://schemas.microsoft.com/office/drawing/2014/main" id="{A587EDF9-E1B5-4367-B24E-0E43231EC2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864108"/>
            <a:ext cx="7315200" cy="5120640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ROZMĚRY 17x30m S UMĚLÝM EPDM POVRCHEM</a:t>
            </a:r>
          </a:p>
          <a:p>
            <a:r>
              <a:rPr lang="cs-CZ" dirty="0"/>
              <a:t>LAJNOVÁNÍ PRO BASKETBAL, NOHEJBAL, VOLEJBAL</a:t>
            </a:r>
          </a:p>
          <a:p>
            <a:r>
              <a:rPr lang="cs-CZ" dirty="0"/>
              <a:t>TENIS – IDEÁLNÍ DÉLKA HŘIŠTĚ ALESPOŇ 34m</a:t>
            </a:r>
          </a:p>
          <a:p>
            <a:r>
              <a:rPr lang="cs-CZ" dirty="0"/>
              <a:t>HŘIŠTĚ BUDE VYBAVENO BASKETBALOVÝMI KOŠI, SLOUPY PRO SÍTĚ A BRANKAMI PRO MALOU KOPANOU</a:t>
            </a:r>
          </a:p>
          <a:p>
            <a:r>
              <a:rPr lang="cs-CZ" dirty="0"/>
              <a:t>PO OBVODU BUDE DŘEVĚNÁ BARIÉRA VÝŠKY 1,2m A OCHRANNÁ SÍŤ VÝŠKY 4m</a:t>
            </a:r>
          </a:p>
          <a:p>
            <a:r>
              <a:rPr lang="cs-CZ" dirty="0"/>
              <a:t>NAVAZUJÍCÍ TRIBUNA BUDE MÍT 4 ÚROVNĚ VYBAVENÉ SEDACÍMI LAVICEMI – KAPACITA CCA 180 OSOB NA SEZENÍ</a:t>
            </a:r>
          </a:p>
          <a:p>
            <a:r>
              <a:rPr lang="cs-CZ" dirty="0"/>
              <a:t>HORNÍ DVĚ (TÉMĚŘ 3) ÚROVNĚ BUDOU ZASTŘEŠENY</a:t>
            </a:r>
          </a:p>
          <a:p>
            <a:r>
              <a:rPr lang="cs-CZ" dirty="0"/>
              <a:t>Z HŘIŠTĚ BUDE PŘÍSTUP DO SKLADU SPORTOVNÍHO NÁŘADÍ</a:t>
            </a:r>
          </a:p>
          <a:p>
            <a:r>
              <a:rPr lang="cs-CZ" dirty="0"/>
              <a:t>VÍCEÚČELOVÉ HŘIŠTĚ MŮŽE BÝT PROVOZNĚ ODDĚLENO OD NAVAZUJÍCÍHO EDUKAČNÍHO HŘIŠTĚ</a:t>
            </a:r>
          </a:p>
          <a:p>
            <a:r>
              <a:rPr lang="cs-CZ" dirty="0"/>
              <a:t>HŘIŠTĚ BUDE OSVĚTLENO (ZAPÍNÁNÍ NEZÁVISLE NA V.O. Z PROSTORU SKLADU)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F7BA931-D60B-4E28-B02F-24AABC244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/>
          <a:lstStyle/>
          <a:p>
            <a:r>
              <a:rPr lang="cs-CZ" dirty="0"/>
              <a:t>VÍCEÚČELOVÉ HŘIŠTĚ</a:t>
            </a:r>
            <a:br>
              <a:rPr lang="cs-CZ" dirty="0"/>
            </a:br>
            <a:r>
              <a:rPr lang="cs-CZ" dirty="0"/>
              <a:t>parametry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71260D6-7BF0-41C5-8388-F594C4D820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532" y="0"/>
            <a:ext cx="10413465" cy="6858000"/>
          </a:xfrm>
          <a:prstGeom prst="rect">
            <a:avLst/>
          </a:prstGeom>
        </p:spPr>
      </p:pic>
      <p:sp>
        <p:nvSpPr>
          <p:cNvPr id="15" name="Obdélník: se zakulacenými rohy 14">
            <a:extLst>
              <a:ext uri="{FF2B5EF4-FFF2-40B4-BE49-F238E27FC236}">
                <a16:creationId xmlns:a16="http://schemas.microsoft.com/office/drawing/2014/main" id="{1A7532EA-E694-4B17-9DDB-52186C8DB08D}"/>
              </a:ext>
            </a:extLst>
          </p:cNvPr>
          <p:cNvSpPr/>
          <p:nvPr/>
        </p:nvSpPr>
        <p:spPr>
          <a:xfrm>
            <a:off x="3671531" y="1333500"/>
            <a:ext cx="6358293" cy="3567493"/>
          </a:xfrm>
          <a:prstGeom prst="roundRect">
            <a:avLst/>
          </a:prstGeom>
          <a:solidFill>
            <a:srgbClr val="A9A57C">
              <a:alpha val="50196"/>
            </a:srgb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736AE4B-1574-4734-97AD-F043F2274E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40" y="73424"/>
            <a:ext cx="4140071" cy="2638547"/>
          </a:xfrm>
          <a:prstGeom prst="rect">
            <a:avLst/>
          </a:prstGeom>
        </p:spPr>
      </p:pic>
      <p:sp>
        <p:nvSpPr>
          <p:cNvPr id="20" name="Obdélník: se zakulacenými rohy 19">
            <a:extLst>
              <a:ext uri="{FF2B5EF4-FFF2-40B4-BE49-F238E27FC236}">
                <a16:creationId xmlns:a16="http://schemas.microsoft.com/office/drawing/2014/main" id="{2959DB5A-7B61-4AE3-9863-A31A0CB64E32}"/>
              </a:ext>
            </a:extLst>
          </p:cNvPr>
          <p:cNvSpPr/>
          <p:nvPr/>
        </p:nvSpPr>
        <p:spPr>
          <a:xfrm>
            <a:off x="3671531" y="5010150"/>
            <a:ext cx="6358293" cy="1335950"/>
          </a:xfrm>
          <a:prstGeom prst="roundRect">
            <a:avLst/>
          </a:prstGeom>
          <a:solidFill>
            <a:schemeClr val="accent1">
              <a:alpha val="50000"/>
            </a:schemeClr>
          </a:solidFill>
          <a:ln w="28575">
            <a:solidFill>
              <a:srgbClr val="7B78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bdélník: se zakulacenými rohy 22">
            <a:extLst>
              <a:ext uri="{FF2B5EF4-FFF2-40B4-BE49-F238E27FC236}">
                <a16:creationId xmlns:a16="http://schemas.microsoft.com/office/drawing/2014/main" id="{836AE9F4-E09E-4E60-832B-06AA1D950488}"/>
              </a:ext>
            </a:extLst>
          </p:cNvPr>
          <p:cNvSpPr/>
          <p:nvPr/>
        </p:nvSpPr>
        <p:spPr>
          <a:xfrm>
            <a:off x="2943353" y="5229225"/>
            <a:ext cx="591481" cy="1116875"/>
          </a:xfrm>
          <a:prstGeom prst="roundRect">
            <a:avLst/>
          </a:prstGeom>
          <a:solidFill>
            <a:schemeClr val="accent1">
              <a:alpha val="50000"/>
            </a:schemeClr>
          </a:solidFill>
          <a:ln w="28575">
            <a:solidFill>
              <a:srgbClr val="7B78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1" name="Obrázek 20">
            <a:extLst>
              <a:ext uri="{FF2B5EF4-FFF2-40B4-BE49-F238E27FC236}">
                <a16:creationId xmlns:a16="http://schemas.microsoft.com/office/drawing/2014/main" id="{C4989F9D-A49A-4184-A14E-966AB76590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9750" y="571500"/>
            <a:ext cx="8572500" cy="5715000"/>
          </a:xfrm>
          <a:prstGeom prst="rect">
            <a:avLst/>
          </a:prstGeom>
        </p:spPr>
      </p:pic>
      <p:pic>
        <p:nvPicPr>
          <p:cNvPr id="27" name="Obrázek 26">
            <a:extLst>
              <a:ext uri="{FF2B5EF4-FFF2-40B4-BE49-F238E27FC236}">
                <a16:creationId xmlns:a16="http://schemas.microsoft.com/office/drawing/2014/main" id="{E47EB15F-B042-490D-9F88-9F8B3908B4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5179" y="747903"/>
            <a:ext cx="9525000" cy="5353050"/>
          </a:xfrm>
          <a:prstGeom prst="rect">
            <a:avLst/>
          </a:prstGeom>
        </p:spPr>
      </p:pic>
      <p:pic>
        <p:nvPicPr>
          <p:cNvPr id="29" name="Obrázek 28">
            <a:extLst>
              <a:ext uri="{FF2B5EF4-FFF2-40B4-BE49-F238E27FC236}">
                <a16:creationId xmlns:a16="http://schemas.microsoft.com/office/drawing/2014/main" id="{FA07134A-EFDE-42E7-BD7C-8CF82FAC1A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8014" y="566928"/>
            <a:ext cx="85725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985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2">
            <a:extLst>
              <a:ext uri="{FF2B5EF4-FFF2-40B4-BE49-F238E27FC236}">
                <a16:creationId xmlns:a16="http://schemas.microsoft.com/office/drawing/2014/main" id="{72CD990C-E10D-4DED-B7F0-B598977924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864108"/>
            <a:ext cx="7315200" cy="5120640"/>
          </a:xfrm>
        </p:spPr>
        <p:txBody>
          <a:bodyPr/>
          <a:lstStyle/>
          <a:p>
            <a:r>
              <a:rPr lang="cs-CZ" dirty="0"/>
              <a:t>TRIBUNA VYUŽÍVÁ PŘIROZENÉHO SKLONU SVAHU</a:t>
            </a:r>
          </a:p>
          <a:p>
            <a:r>
              <a:rPr lang="cs-CZ" dirty="0"/>
              <a:t>4 ÚROVNĚ, KAŽDÁ ŠÍŘKY 1,5m S VÝŠKOVÝM ROZDÍLEM 450mm</a:t>
            </a:r>
          </a:p>
          <a:p>
            <a:r>
              <a:rPr lang="cs-CZ" dirty="0"/>
              <a:t>JEDNOTLIVÉ STUPNĚ BUDOU VYBAVENY DŘEVENÝMI SEDÁKY</a:t>
            </a:r>
          </a:p>
          <a:p>
            <a:r>
              <a:rPr lang="cs-CZ" dirty="0"/>
              <a:t>ČÁSTEČNÉ ZASTŘEŠENÍ JEDNODUCHOU DŘEVĚNOU KONSTRUKCÍ S PULTOVOU STŘECHOU</a:t>
            </a:r>
          </a:p>
          <a:p>
            <a:r>
              <a:rPr lang="cs-CZ" dirty="0"/>
              <a:t>ZADNÍ STRANA TRIBUNY BUDE UZAVŘENÁ A TVOŘÍ OPLOCENÍ AREÁLU</a:t>
            </a:r>
          </a:p>
          <a:p>
            <a:r>
              <a:rPr lang="cs-CZ" dirty="0"/>
              <a:t>ZASTŘEŠENÍ JE NAVRŽENO S EXTENZIVNÍ VEGETAČNÍ STŘECHOU (ČÁSTEČNÉ ZACHYCENÍ VODY, ZLEPŠENÍ KLIMA V OKOLÍ, ZLEPŠENÍ VZHLEDU)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F7BA931-D60B-4E28-B02F-24AABC244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/>
          <a:lstStyle/>
          <a:p>
            <a:r>
              <a:rPr lang="cs-CZ" dirty="0"/>
              <a:t>VÍCEÚČELOVÉ HŘIŠTĚ</a:t>
            </a:r>
            <a:br>
              <a:rPr lang="cs-CZ" dirty="0"/>
            </a:br>
            <a:r>
              <a:rPr lang="cs-CZ" dirty="0"/>
              <a:t>tribuna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C2687F9-CDB0-4E3F-944B-43BCDB99D0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15647"/>
            <a:ext cx="12192000" cy="482670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10AE337-C13D-4B6F-910D-E1138878B2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252" y="13716"/>
            <a:ext cx="12165496" cy="685800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B4500A32-9729-456C-A0AA-66B49EDBF2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572"/>
            <a:ext cx="12165496" cy="6858000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2E4A72FA-AFB5-4979-A413-65EBB717B3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52" y="-4572"/>
            <a:ext cx="121654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002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Zástupný symbol pro obsah 2">
            <a:extLst>
              <a:ext uri="{FF2B5EF4-FFF2-40B4-BE49-F238E27FC236}">
                <a16:creationId xmlns:a16="http://schemas.microsoft.com/office/drawing/2014/main" id="{A587EDF9-E1B5-4367-B24E-0E43231EC2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864108"/>
            <a:ext cx="7315200" cy="5120640"/>
          </a:xfrm>
        </p:spPr>
        <p:txBody>
          <a:bodyPr>
            <a:normAutofit/>
          </a:bodyPr>
          <a:lstStyle/>
          <a:p>
            <a:r>
              <a:rPr lang="cs-CZ" dirty="0"/>
              <a:t>DVĚ DRÁHY PRO BĚH DÉLKY 50m S DOBĚHEM DÉLKY 11m</a:t>
            </a:r>
          </a:p>
          <a:p>
            <a:r>
              <a:rPr lang="cs-CZ" dirty="0"/>
              <a:t>PROSTOR PODÉL BĚŽECKÉ DRÁHY PRO PŘÍSTUP KE STARTOVNÍ ČÁŘE</a:t>
            </a:r>
          </a:p>
          <a:p>
            <a:r>
              <a:rPr lang="cs-CZ" dirty="0"/>
              <a:t>DOSKOČIŠTĚ O ROZMĚRECH 7x3,1m</a:t>
            </a:r>
          </a:p>
          <a:p>
            <a:r>
              <a:rPr lang="cs-CZ" dirty="0"/>
              <a:t>UMĚLÝ EPDM POVRCH</a:t>
            </a:r>
          </a:p>
          <a:p>
            <a:r>
              <a:rPr lang="cs-CZ" dirty="0"/>
              <a:t>PODÉL KONCOVÉ ČÁSTI DRÁHY NÍZKÁ SEDACÍ ZÍDKA</a:t>
            </a:r>
          </a:p>
          <a:p>
            <a:r>
              <a:rPr lang="cs-CZ" dirty="0"/>
              <a:t>DOSKOČIŠTĚ LEMOVÁNO OBRUBNÍKY S GUMOVOU KRYCÍ HRANOU A DOPLNĚNO LAPAČEM PÍSKU PRO OMEZENÍ VYNÁŠENÍ PÍSKU NA DRÁHU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F7BA931-D60B-4E28-B02F-24AABC244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/>
          <a:lstStyle/>
          <a:p>
            <a:r>
              <a:rPr lang="cs-CZ" dirty="0"/>
              <a:t>BĚŽECKÁ DRÁHA</a:t>
            </a:r>
            <a:br>
              <a:rPr lang="cs-CZ" dirty="0"/>
            </a:br>
            <a:r>
              <a:rPr lang="cs-CZ" dirty="0"/>
              <a:t>parametry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DA85F4C-2F59-408F-94E8-66AF0EA82E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75252"/>
            <a:ext cx="12192000" cy="4507496"/>
          </a:xfrm>
          <a:prstGeom prst="rect">
            <a:avLst/>
          </a:prstGeom>
        </p:spPr>
      </p:pic>
      <p:sp>
        <p:nvSpPr>
          <p:cNvPr id="20" name="Obdélník: se zakulacenými rohy 19">
            <a:extLst>
              <a:ext uri="{FF2B5EF4-FFF2-40B4-BE49-F238E27FC236}">
                <a16:creationId xmlns:a16="http://schemas.microsoft.com/office/drawing/2014/main" id="{2959DB5A-7B61-4AE3-9863-A31A0CB64E32}"/>
              </a:ext>
            </a:extLst>
          </p:cNvPr>
          <p:cNvSpPr/>
          <p:nvPr/>
        </p:nvSpPr>
        <p:spPr>
          <a:xfrm>
            <a:off x="1407582" y="2943225"/>
            <a:ext cx="8736543" cy="585978"/>
          </a:xfrm>
          <a:prstGeom prst="roundRect">
            <a:avLst/>
          </a:prstGeom>
          <a:solidFill>
            <a:schemeClr val="accent1">
              <a:alpha val="50000"/>
            </a:schemeClr>
          </a:solidFill>
          <a:ln w="28575">
            <a:solidFill>
              <a:srgbClr val="7B78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bdélník: se zakulacenými rohy 22">
            <a:extLst>
              <a:ext uri="{FF2B5EF4-FFF2-40B4-BE49-F238E27FC236}">
                <a16:creationId xmlns:a16="http://schemas.microsoft.com/office/drawing/2014/main" id="{836AE9F4-E09E-4E60-832B-06AA1D950488}"/>
              </a:ext>
            </a:extLst>
          </p:cNvPr>
          <p:cNvSpPr/>
          <p:nvPr/>
        </p:nvSpPr>
        <p:spPr>
          <a:xfrm rot="16200000">
            <a:off x="10488677" y="2680528"/>
            <a:ext cx="591481" cy="1116875"/>
          </a:xfrm>
          <a:prstGeom prst="roundRect">
            <a:avLst/>
          </a:prstGeom>
          <a:solidFill>
            <a:schemeClr val="accent1">
              <a:alpha val="50000"/>
            </a:schemeClr>
          </a:solidFill>
          <a:ln w="28575">
            <a:solidFill>
              <a:srgbClr val="7B78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6937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 animBg="1"/>
    </p:bldLst>
  </p:timing>
</p:sld>
</file>

<file path=ppt/theme/theme1.xml><?xml version="1.0" encoding="utf-8"?>
<a:theme xmlns:a="http://schemas.openxmlformats.org/drawingml/2006/main" name="Rámeček">
  <a:themeElements>
    <a:clrScheme name="Frame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18A1B607-7BAE-46D6-8090-545AC7BDD739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TM03457475[[fn=Rámeček]]</Template>
  <TotalTime>896</TotalTime>
  <Words>542</Words>
  <Application>Microsoft Office PowerPoint</Application>
  <PresentationFormat>Širokoúhlá obrazovka</PresentationFormat>
  <Paragraphs>94</Paragraphs>
  <Slides>11</Slides>
  <Notes>11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5" baseType="lpstr">
      <vt:lpstr>Calibri</vt:lpstr>
      <vt:lpstr>Corbel</vt:lpstr>
      <vt:lpstr>Wingdings 2</vt:lpstr>
      <vt:lpstr>Rámeček</vt:lpstr>
      <vt:lpstr>VÍCEÚČELOVÉ HŘIŠTĚ V OBCI BUKOVEC</vt:lpstr>
      <vt:lpstr>LOKALITA</vt:lpstr>
      <vt:lpstr>CÍLE NÁVRHU</vt:lpstr>
      <vt:lpstr>HISTORIE</vt:lpstr>
      <vt:lpstr>CELKOVÉ ŘEŠENÍ</vt:lpstr>
      <vt:lpstr>STAVEBNÍ OBJEKTY</vt:lpstr>
      <vt:lpstr>VÍCEÚČELOVÉ HŘIŠTĚ parametry</vt:lpstr>
      <vt:lpstr>VÍCEÚČELOVÉ HŘIŠTĚ tribuna</vt:lpstr>
      <vt:lpstr>BĚŽECKÁ DRÁHA parametry</vt:lpstr>
      <vt:lpstr>POSTUP PRACÍ</vt:lpstr>
      <vt:lpstr>ZÁVĚR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ÚPRAVA VEŘEJNÉHO PROSTRANSTVÍ „POD LIPOU“ V BUKOVCI</dc:title>
  <dc:creator>Roman Čechák</dc:creator>
  <cp:lastModifiedBy>Roman Čechák</cp:lastModifiedBy>
  <cp:revision>98</cp:revision>
  <dcterms:created xsi:type="dcterms:W3CDTF">2017-08-06T06:31:55Z</dcterms:created>
  <dcterms:modified xsi:type="dcterms:W3CDTF">2019-10-29T19:01:43Z</dcterms:modified>
</cp:coreProperties>
</file>